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8" r:id="rId10"/>
    <p:sldId id="263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926370-BCD0-4930-BCF5-D31D6E093F6A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AF635-76EF-491C-80B4-3C2BEA4057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AF635-76EF-491C-80B4-3C2BEA40570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6442-D230-41D3-B819-FFD5173FFC93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148C-00B0-42D7-AF09-204B4DE103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239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6442-D230-41D3-B819-FFD5173FFC93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148C-00B0-42D7-AF09-204B4DE103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4531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6442-D230-41D3-B819-FFD5173FFC93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148C-00B0-42D7-AF09-204B4DE103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3157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6442-D230-41D3-B819-FFD5173FFC93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148C-00B0-42D7-AF09-204B4DE103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1526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6442-D230-41D3-B819-FFD5173FFC93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148C-00B0-42D7-AF09-204B4DE103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9758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6442-D230-41D3-B819-FFD5173FFC93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148C-00B0-42D7-AF09-204B4DE103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3418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6442-D230-41D3-B819-FFD5173FFC93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148C-00B0-42D7-AF09-204B4DE103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2746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6442-D230-41D3-B819-FFD5173FFC93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148C-00B0-42D7-AF09-204B4DE103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9834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6442-D230-41D3-B819-FFD5173FFC93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148C-00B0-42D7-AF09-204B4DE103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506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6442-D230-41D3-B819-FFD5173FFC93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148C-00B0-42D7-AF09-204B4DE103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936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6442-D230-41D3-B819-FFD5173FFC93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148C-00B0-42D7-AF09-204B4DE103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0335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36442-D230-41D3-B819-FFD5173FFC93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1148C-00B0-42D7-AF09-204B4DE103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131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yl.ru/article/333461/zmeykovskiy-vodopad-v-sochi-kak-dobratsya-otzyivyi" TargetMode="External"/><Relationship Id="rId2" Type="http://schemas.openxmlformats.org/officeDocument/2006/relationships/hyperlink" Target="http://www.kavkazzapoved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icko.ru/&#1085;&#1072;&#1074;&#1072;&#1083;&#1080;&#1097;&#1077;&#1085;&#1089;&#1082;&#1086;&#1077;-&#1091;&#1097;&#1077;&#1083;&#1100;&#1077;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dirty="0" smtClean="0"/>
              <a:t>Использование этнокультурных ресурсов региона (исторических, литературных, природных памятников) в преподавании русского языка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4653136"/>
            <a:ext cx="4024536" cy="14401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Адамова Наталья Евгеньевна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МБОУ СОШ №3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Станицы  Березанской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043608" y="2852936"/>
            <a:ext cx="7056784" cy="1440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i="1" dirty="0" smtClean="0">
                <a:solidFill>
                  <a:schemeClr val="tx1"/>
                </a:solidFill>
              </a:rPr>
              <a:t>«Природные заповедники города Сочи»</a:t>
            </a:r>
            <a:endParaRPr lang="ru-RU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303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u="sng" dirty="0" smtClean="0"/>
              <a:t>Список использованных источников и литературы:</a:t>
            </a:r>
            <a:br>
              <a:rPr lang="ru-RU" sz="3200" u="sng" dirty="0" smtClean="0"/>
            </a:br>
            <a:endParaRPr lang="ru-RU" sz="3200" u="sng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www.kavkazzapoved.ru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  <a:r>
              <a:rPr lang="ru-RU" dirty="0" smtClean="0">
                <a:hlinkClick r:id="rId3"/>
              </a:rPr>
              <a:t>https://www.syl.ru/article/333461/zmeykovskiy-vodopad-v-sochi-kak-dobratsya-otzyivyi</a:t>
            </a:r>
            <a:endParaRPr lang="ru-RU" dirty="0" smtClean="0"/>
          </a:p>
          <a:p>
            <a:pPr>
              <a:buNone/>
            </a:pPr>
            <a:r>
              <a:rPr lang="en-US" dirty="0" smtClean="0">
                <a:hlinkClick r:id="rId4"/>
              </a:rPr>
              <a:t>https://nicko.ru/</a:t>
            </a:r>
            <a:r>
              <a:rPr lang="ru-RU" dirty="0" err="1" smtClean="0">
                <a:hlinkClick r:id="rId4"/>
              </a:rPr>
              <a:t>навалищенское-ущелье</a:t>
            </a:r>
            <a:r>
              <a:rPr lang="ru-RU" dirty="0" smtClean="0">
                <a:hlinkClick r:id="rId4"/>
              </a:rPr>
              <a:t>/</a:t>
            </a:r>
            <a:endParaRPr lang="ru-RU" dirty="0" smtClean="0"/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https://ru.wikipedia.org/wiki/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Ахун_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(гора)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123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43608" y="2780928"/>
            <a:ext cx="7200800" cy="566738"/>
          </a:xfrm>
        </p:spPr>
        <p:txBody>
          <a:bodyPr>
            <a:noAutofit/>
          </a:bodyPr>
          <a:lstStyle/>
          <a:p>
            <a:pPr algn="ctr"/>
            <a:r>
              <a:rPr lang="ru-RU" sz="4400" i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Спасибо за внимание!</a:t>
            </a:r>
            <a:endParaRPr lang="ru-RU" sz="4400" i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683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24554011"/>
              </p:ext>
            </p:extLst>
          </p:nvPr>
        </p:nvGraphicFramePr>
        <p:xfrm>
          <a:off x="457200" y="1600200"/>
          <a:ext cx="8229600" cy="5059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Цель проекта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 smtClean="0">
                          <a:solidFill>
                            <a:srgbClr val="1F2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Погружение учащихся</a:t>
                      </a:r>
                      <a:r>
                        <a:rPr lang="ru-RU" sz="1400" b="0" i="0" baseline="0" dirty="0" smtClean="0">
                          <a:solidFill>
                            <a:srgbClr val="1F2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мир русской культуры через краеведческий материал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 проекта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1.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Формировать положительную мотивацию учения в процессе становления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этнокультурно-ориентированной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личности, способной к творческому саморазвитию</a:t>
                      </a:r>
                    </a:p>
                    <a:p>
                      <a:endParaRPr lang="ru-RU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2.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Воспитывать положительное отношение к процессу  познания; бережное отношение к живой и неживой природе.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3.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Развивать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исследовательскую. Творческую деятельность учащихся; коммуникативные способности.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Область применения проекта</a:t>
                      </a:r>
                      <a:r>
                        <a:rPr lang="ru-RU" baseline="0" dirty="0" smtClean="0"/>
                        <a:t> (НОО, ООО, СОО)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НОО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 обучающихся,</a:t>
                      </a:r>
                      <a:r>
                        <a:rPr lang="ru-RU" baseline="0" dirty="0" smtClean="0"/>
                        <a:t> для которых может быть использован проект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7-11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4377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Ожидаемые результаты, основные знания, умения и навыки, характеризующие результативность усвоения материала</a:t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28500790"/>
              </p:ext>
            </p:extLst>
          </p:nvPr>
        </p:nvGraphicFramePr>
        <p:xfrm>
          <a:off x="457200" y="1600200"/>
          <a:ext cx="8229600" cy="466057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14800"/>
                <a:gridCol w="4114800"/>
              </a:tblGrid>
              <a:tr h="1185858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200" b="0" i="1" dirty="0" smtClean="0"/>
                        <a:t>Применение метода виртуальной экскурсии на уроках будет способствовать эффективному формированию у обучающихся личностных, регулятивных, познавательных и коммуникативных универсальных учебных действий (УУД) как основы умения учиться:</a:t>
                      </a:r>
                      <a:endParaRPr lang="ru-RU" sz="1200" b="0" i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1. в сфере личностных УУД:</a:t>
                      </a:r>
                      <a:r>
                        <a:rPr lang="ru-RU" sz="1200" baseline="0" dirty="0" smtClean="0"/>
                        <a:t> </a:t>
                      </a:r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rgbClr val="14141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освоение национальных ценностей, традиций, культуры; освоение общекультурного наследия России; бережное</a:t>
                      </a:r>
                      <a:r>
                        <a:rPr lang="ru-RU" sz="1200" b="0" i="0" baseline="0" dirty="0" smtClean="0">
                          <a:solidFill>
                            <a:srgbClr val="14141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отношение к природным</a:t>
                      </a:r>
                      <a:r>
                        <a:rPr lang="ru-RU" sz="1200" b="0" i="0" dirty="0" smtClean="0">
                          <a:solidFill>
                            <a:srgbClr val="14141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памятникам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2. в сфере регулятивных УУД: </a:t>
                      </a:r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целеполагание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планирование, корректировка плана </a:t>
                      </a:r>
                      <a:r>
                        <a:rPr lang="ru-RU" sz="1200" b="0" i="0" dirty="0" smtClean="0">
                          <a:solidFill>
                            <a:srgbClr val="14141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преобразование </a:t>
                      </a:r>
                      <a:r>
                        <a:rPr lang="ru-RU" sz="1200" b="0" i="0" dirty="0" smtClean="0">
                          <a:solidFill>
                            <a:srgbClr val="14141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практической задачи в познавательную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3. в сфере коммуникативных УУД:</a:t>
                      </a:r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умение вступать в диалог и вести его, различия особенности общения с различными группами </a:t>
                      </a:r>
                      <a:r>
                        <a:rPr lang="ru-RU" sz="120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людей </a:t>
                      </a: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содействовать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развитию умения общаться,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создать условия для реализации диалогической и монологической речи.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4. в сфере познавательных УУД:</a:t>
                      </a:r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создать содержательные и организационные условия для развития умения анализа, сравнения, выделения главного; содействовать развитию умения наблюдать и исследовать; формировать умения структурировать информацию.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1610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14375" y="500063"/>
            <a:ext cx="7772400" cy="7858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dirty="0" smtClean="0"/>
              <a:t>Маршрутный лист экскурсии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90401645"/>
              </p:ext>
            </p:extLst>
          </p:nvPr>
        </p:nvGraphicFramePr>
        <p:xfrm>
          <a:off x="827584" y="1844824"/>
          <a:ext cx="7704856" cy="35052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92088"/>
                <a:gridCol w="691276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Перечень объектов</a:t>
                      </a:r>
                      <a:endParaRPr lang="ru-RU" sz="4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1.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err="1" smtClean="0"/>
                        <a:t>Тисо-самшитовая</a:t>
                      </a:r>
                      <a:r>
                        <a:rPr lang="ru-RU" sz="4000" dirty="0" smtClean="0"/>
                        <a:t> роща.</a:t>
                      </a:r>
                      <a:endParaRPr lang="ru-RU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2.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err="1" smtClean="0"/>
                        <a:t>Змейковские</a:t>
                      </a:r>
                      <a:r>
                        <a:rPr lang="ru-RU" sz="4000" dirty="0" smtClean="0"/>
                        <a:t> водопады.</a:t>
                      </a:r>
                      <a:endParaRPr lang="ru-RU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3.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err="1" smtClean="0"/>
                        <a:t>Навалищенское</a:t>
                      </a:r>
                      <a:r>
                        <a:rPr lang="ru-RU" sz="4000" dirty="0" smtClean="0"/>
                        <a:t> ущелье.</a:t>
                      </a:r>
                      <a:endParaRPr lang="ru-RU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4.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Гора </a:t>
                      </a:r>
                      <a:r>
                        <a:rPr lang="ru-RU" sz="4000" dirty="0" err="1" smtClean="0"/>
                        <a:t>Ахун</a:t>
                      </a:r>
                      <a:r>
                        <a:rPr lang="ru-RU" sz="4000" dirty="0" smtClean="0"/>
                        <a:t>.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4509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4"/>
          <p:cNvSpPr txBox="1">
            <a:spLocks/>
          </p:cNvSpPr>
          <p:nvPr/>
        </p:nvSpPr>
        <p:spPr>
          <a:xfrm>
            <a:off x="642938" y="357188"/>
            <a:ext cx="7786687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Объект экскурсии 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 smtClean="0"/>
              <a:t>Тисо-самшитовая</a:t>
            </a:r>
            <a:r>
              <a:rPr lang="ru-RU" dirty="0" smtClean="0"/>
              <a:t> роща – это огромный, в 300 гектар, участок Кавказского заповедника в самом центре Сочи. Реликтовые доледниковые леса, покрывавшие Европу 18 – 25 </a:t>
            </a:r>
            <a:r>
              <a:rPr lang="ru-RU" dirty="0" err="1" smtClean="0"/>
              <a:t>млн</a:t>
            </a:r>
            <a:r>
              <a:rPr lang="ru-RU" dirty="0" smtClean="0"/>
              <a:t> лет назад, почти в первозданном виде чудом сохранились в </a:t>
            </a:r>
            <a:r>
              <a:rPr lang="ru-RU" dirty="0" err="1" smtClean="0"/>
              <a:t>Тисо-самшитовой</a:t>
            </a:r>
            <a:r>
              <a:rPr lang="ru-RU" dirty="0" smtClean="0"/>
              <a:t> роще. Таких лесов нет больше нигде в мире, все они погибли в Ледниковый период. Только здесь можно окунуться в папоротниково-лиановый рай, немеркнущее круглогодичное буйство зелени, увидеть причудливые стволы деревьев и кустарников более чем 70-ти видов, средний возраст которых – 400 лет, наиболее древних – более 2000 лет!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Изображение</a:t>
            </a:r>
            <a:endParaRPr lang="ru-RU" dirty="0"/>
          </a:p>
        </p:txBody>
      </p:sp>
      <p:pic>
        <p:nvPicPr>
          <p:cNvPr id="1027" name="Picture 3" descr="C:\Users\PiterPen\Downloads\tiso-samshitovaya-roshha-2-e`kskursii-v-sochi--400x2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643051"/>
            <a:ext cx="4429156" cy="4286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1851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4"/>
          <p:cNvSpPr txBox="1">
            <a:spLocks/>
          </p:cNvSpPr>
          <p:nvPr/>
        </p:nvSpPr>
        <p:spPr>
          <a:xfrm>
            <a:off x="642938" y="357188"/>
            <a:ext cx="7786687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Объект экскурсии 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Расположены </a:t>
            </a:r>
            <a:r>
              <a:rPr lang="ru-RU" dirty="0" err="1" smtClean="0"/>
              <a:t>Змейковские</a:t>
            </a:r>
            <a:r>
              <a:rPr lang="ru-RU" dirty="0" smtClean="0"/>
              <a:t> водопады в Сочи, точнее, в национальном парке </a:t>
            </a:r>
            <a:r>
              <a:rPr lang="ru-RU" dirty="0" err="1" smtClean="0"/>
              <a:t>Хостинского</a:t>
            </a:r>
            <a:r>
              <a:rPr lang="ru-RU" dirty="0" smtClean="0"/>
              <a:t> района, в нижнем течении реки Дикарка, современное название которой Змейка дали за то, что река имеет очень извилистое русло. Она спускается с Кавказских гор и впадает в Черное море. Река на самом деле небольшая, всего шесть километров длиной, и является правым притоком реки Мацесты, при этом очень красивая, с живописными берегами и знаменитыми водопадами. 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Изображение</a:t>
            </a:r>
            <a:endParaRPr lang="ru-RU" dirty="0"/>
          </a:p>
        </p:txBody>
      </p:sp>
      <p:pic>
        <p:nvPicPr>
          <p:cNvPr id="2051" name="Picture 3" descr="C:\Users\PiterPen\Downloads\DSC_4292-600x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500174"/>
            <a:ext cx="4500594" cy="47863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6807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4"/>
          <p:cNvSpPr txBox="1">
            <a:spLocks/>
          </p:cNvSpPr>
          <p:nvPr/>
        </p:nvSpPr>
        <p:spPr>
          <a:xfrm>
            <a:off x="642938" y="357188"/>
            <a:ext cx="7786687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Объект экскурсии 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86172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Навалищенское</a:t>
            </a:r>
            <a:r>
              <a:rPr lang="ru-RU" dirty="0" smtClean="0"/>
              <a:t> ущелье – памятник природы возникший на разломе земной коры. </a:t>
            </a:r>
            <a:r>
              <a:rPr lang="ru-RU" dirty="0" err="1" smtClean="0"/>
              <a:t>Навалищенское</a:t>
            </a:r>
            <a:r>
              <a:rPr lang="ru-RU" dirty="0" smtClean="0"/>
              <a:t> ущелье существовало еще в юрский период, а местные папоротники и самшиты еще помнят динозавров. Длина ущелья 1,5 км, а глубина доходит до 150 метров. По </a:t>
            </a:r>
            <a:r>
              <a:rPr lang="ru-RU" dirty="0" err="1" smtClean="0"/>
              <a:t>Навалищенскому</a:t>
            </a:r>
            <a:r>
              <a:rPr lang="ru-RU" dirty="0" smtClean="0"/>
              <a:t> ущелью течёт река Большая Хоста, образуя заводи и небольшие озёра, в которых можно купаться.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Изображение</a:t>
            </a:r>
            <a:endParaRPr lang="ru-RU" dirty="0"/>
          </a:p>
        </p:txBody>
      </p:sp>
      <p:pic>
        <p:nvPicPr>
          <p:cNvPr id="3074" name="Picture 2" descr="C:\Users\PiterPen\Downloads\navalishhenskoe-ushhe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500174"/>
            <a:ext cx="4643470" cy="48577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4305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4"/>
          <p:cNvSpPr txBox="1">
            <a:spLocks/>
          </p:cNvSpPr>
          <p:nvPr/>
        </p:nvSpPr>
        <p:spPr>
          <a:xfrm>
            <a:off x="642938" y="357188"/>
            <a:ext cx="7786687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Объект экскурсии 4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00486" cy="4525963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Гора </a:t>
            </a:r>
            <a:r>
              <a:rPr lang="ru-RU" dirty="0" err="1" smtClean="0"/>
              <a:t>Ахун</a:t>
            </a:r>
            <a:r>
              <a:rPr lang="ru-RU" dirty="0" smtClean="0"/>
              <a:t> – самая высокая гора в Сочи, расположенная в непосредственной близости от моря. На самой вершине горы расположена смотровая башня, построенная по приказу Сталина. Протяженность </a:t>
            </a:r>
            <a:r>
              <a:rPr lang="ru-RU" dirty="0" err="1" smtClean="0"/>
              <a:t>Ахуна</a:t>
            </a:r>
            <a:r>
              <a:rPr lang="ru-RU" dirty="0" smtClean="0"/>
              <a:t> – 5 километров, а высота – 663 метра. Гора расположена между двумя ущельями – </a:t>
            </a:r>
            <a:r>
              <a:rPr lang="ru-RU" dirty="0" err="1" smtClean="0"/>
              <a:t>Агурским</a:t>
            </a:r>
            <a:r>
              <a:rPr lang="ru-RU" dirty="0" smtClean="0"/>
              <a:t> и ущельем реки Хоста. Северная часть </a:t>
            </a:r>
            <a:r>
              <a:rPr lang="ru-RU" dirty="0" err="1" smtClean="0"/>
              <a:t>Ахуна</a:t>
            </a:r>
            <a:r>
              <a:rPr lang="ru-RU" dirty="0" smtClean="0"/>
              <a:t> омывает небольшая речка с забавным названием </a:t>
            </a:r>
            <a:r>
              <a:rPr lang="ru-RU" dirty="0" err="1" smtClean="0"/>
              <a:t>Агурчик</a:t>
            </a:r>
            <a:r>
              <a:rPr lang="ru-RU" dirty="0" smtClean="0"/>
              <a:t> (приток </a:t>
            </a:r>
            <a:r>
              <a:rPr lang="ru-RU" dirty="0" err="1" smtClean="0"/>
              <a:t>Агуры</a:t>
            </a:r>
            <a:r>
              <a:rPr lang="ru-RU" dirty="0" smtClean="0"/>
              <a:t>). На склоне </a:t>
            </a:r>
            <a:r>
              <a:rPr lang="ru-RU" dirty="0" err="1" smtClean="0"/>
              <a:t>Ахуна</a:t>
            </a:r>
            <a:r>
              <a:rPr lang="ru-RU" dirty="0" smtClean="0"/>
              <a:t> расположена </a:t>
            </a:r>
            <a:r>
              <a:rPr lang="ru-RU" dirty="0" err="1" smtClean="0"/>
              <a:t>Тисо-самшитовая</a:t>
            </a:r>
            <a:r>
              <a:rPr lang="ru-RU" dirty="0" smtClean="0"/>
              <a:t> роща, которая является частью  сочинского заповедника. У горы </a:t>
            </a:r>
            <a:r>
              <a:rPr lang="ru-RU" dirty="0" err="1" smtClean="0"/>
              <a:t>Ахун</a:t>
            </a:r>
            <a:r>
              <a:rPr lang="ru-RU" dirty="0" smtClean="0"/>
              <a:t> два пика: большой, основной и Малый </a:t>
            </a:r>
            <a:r>
              <a:rPr lang="ru-RU" dirty="0" err="1" smtClean="0"/>
              <a:t>Ахун</a:t>
            </a:r>
            <a:r>
              <a:rPr lang="ru-RU" dirty="0" smtClean="0"/>
              <a:t>, высота которого 501 метр. На территории горы находится более 30 пещер. Самая большая – 384 метра в длину, называется Большая </a:t>
            </a:r>
            <a:r>
              <a:rPr lang="ru-RU" dirty="0" err="1" smtClean="0"/>
              <a:t>Ахунская</a:t>
            </a:r>
            <a:r>
              <a:rPr lang="ru-RU" dirty="0" smtClean="0"/>
              <a:t> пещера.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Изображение</a:t>
            </a:r>
            <a:endParaRPr lang="ru-RU" dirty="0"/>
          </a:p>
        </p:txBody>
      </p:sp>
      <p:pic>
        <p:nvPicPr>
          <p:cNvPr id="4098" name="Picture 2" descr="C:\Users\PiterPen\Downloads\m_realty1374294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357298"/>
            <a:ext cx="4214842" cy="45005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9468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Анализ результатов 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81832210"/>
              </p:ext>
            </p:extLst>
          </p:nvPr>
        </p:nvGraphicFramePr>
        <p:xfrm>
          <a:off x="1043608" y="1397000"/>
          <a:ext cx="7272808" cy="37541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808312"/>
                <a:gridCol w="4464496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Рефлексия (функции):</a:t>
                      </a:r>
                      <a:endParaRPr lang="ru-RU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коммуникационная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обмен мнениями о новой информации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информационная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приобретение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новых знаний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мотивационная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побуждение к дальнейшему расширению информационного поля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оценочная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соотнесение новой информации и имеющихся знаний, выработка собственной позиции, оценка процесса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3102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666</Words>
  <Application>Microsoft Office PowerPoint</Application>
  <PresentationFormat>Экран (4:3)</PresentationFormat>
  <Paragraphs>65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Использование этнокультурных ресурсов региона (исторических, литературных, природных памятников) в преподавании русского языка</vt:lpstr>
      <vt:lpstr>Цели и задачи</vt:lpstr>
      <vt:lpstr>Ожидаемые результаты, основные знания, умения и навыки, характеризующие результативность усвоения материала </vt:lpstr>
      <vt:lpstr>Слайд 4</vt:lpstr>
      <vt:lpstr>Слайд 5</vt:lpstr>
      <vt:lpstr>Слайд 6</vt:lpstr>
      <vt:lpstr>Слайд 7</vt:lpstr>
      <vt:lpstr>Слайд 8</vt:lpstr>
      <vt:lpstr>Анализ результатов </vt:lpstr>
      <vt:lpstr>Список использованных источников и литературы: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этнокультурных ресурсов региона (исторических, литературных, природных памятников) в преподавании русского языка</dc:title>
  <dc:creator>Иван</dc:creator>
  <cp:lastModifiedBy>PiterPen</cp:lastModifiedBy>
  <cp:revision>14</cp:revision>
  <dcterms:created xsi:type="dcterms:W3CDTF">2017-06-27T15:51:30Z</dcterms:created>
  <dcterms:modified xsi:type="dcterms:W3CDTF">2018-11-09T18:03:46Z</dcterms:modified>
</cp:coreProperties>
</file>